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50" d="100"/>
          <a:sy n="50" d="100"/>
        </p:scale>
        <p:origin x="2232" y="9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1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0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50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2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labs-jupyter-spacex-Data%20wrangling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jupyter-labs-eda-dataviz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lab-jupyter-launch-site-location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Module10-DashboardExam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biola1979/Course-10----Applied-Data-Science-Capstone/blob/main/SpaceX-Machine-Learning-Prediction-Part-5-v1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biola1979/Course-10----Applied-Data-Science-Capstone/blob/main/Course10_iaa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hyperlink" Target="https://github.com/iabiola1979/Course-10----Applied-Data-Science-Capstone/blob/main/jupyter-labs-spacex-data-collection-api-v2_iaa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hyperlink" Target="https://github.com/iabiola1979/Course-10----Applied-Data-Science-Capstone/blob/main/jupyter-labs-webscraping_vscode.ipynb" TargetMode="External"/><Relationship Id="rId4" Type="http://schemas.openxmlformats.org/officeDocument/2006/relationships/hyperlink" Target="https://github.com/iabiola1979/Course-10----Applied-Data-Science-Capstone/blob/main/Course10-Webscrapping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Isaac A Abiola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February 05,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1040" y="1764949"/>
            <a:ext cx="8975652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sz="2400" dirty="0">
                <a:hlinkClick r:id="rId3"/>
              </a:rPr>
              <a:t>https://github.com/iabiola1979/Course-10----Applied-Data-Science-Capstone/blob/main/labs-jupyter-spacex-Data%20wrangling-v2.ipynb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CBBB9F-7F4C-489F-B97D-09BA4E633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370" y="813174"/>
            <a:ext cx="7431589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 relationship between the following variables in the dataset:  between Flight Number and Launch Site; between Payload and Launch Site; between success rate of each orbit type; between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Orbit type;  between Payload and Orbit type; and  rate the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https://github.com/iabiola1979/Course-10----Applied-Data-Science-Capstone/blob/main/jupyter-labs-eda-dataviz-v2.ipynb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33714"/>
            <a:ext cx="9745589" cy="492419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26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34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25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16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(619967,)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6138.29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landing outcome in ground pad was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acheived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'2015-12-22'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https://github.com/iabiola1979/Course-10----Applied-Data-Science-Capstone/blob/main/jupyter-labs-eda-sql-coursera_sqllite.ipynb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the MAP of USA– Florida and California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location with success/failure flags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launch site by closeness to the coastline, nearest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the closest city/town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https://github.com/iabiola1979/Course-10----Applied-Data-Science-Capstone/blob/main/lab-jupyter-launch-site-location-v2.ipynb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a pie chart that shows the distribution of launches by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graph plots the relationship between the success rate and payload by the booster version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is helpful is showing that the KSC LC 39A launch site produces the most successful launches.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https://github.com/iabiola1979/Course-10----Applied-Data-Science-Capstone/blob/main/Module10-DashboardExam.py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1819" y="1448070"/>
            <a:ext cx="45548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>
                <a:hlinkClick r:id="rId4"/>
              </a:rPr>
              <a:t>https://github.com/iabiola1979/Course-10----Applied-Data-Science-Capstone/blob/main/SpaceX-Machine-Learning-Prediction-Part-5-v1.ipynb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366543" y="538650"/>
            <a:ext cx="10919068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9E2A50-F8B1-207D-09DC-C6795780017B}"/>
              </a:ext>
            </a:extLst>
          </p:cNvPr>
          <p:cNvGrpSpPr/>
          <p:nvPr/>
        </p:nvGrpSpPr>
        <p:grpSpPr>
          <a:xfrm>
            <a:off x="5533292" y="706708"/>
            <a:ext cx="6508718" cy="5834062"/>
            <a:chOff x="0" y="0"/>
            <a:chExt cx="6291580" cy="69057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AC7667-DDE3-887C-8392-E7C3D5B5F4B1}"/>
                </a:ext>
              </a:extLst>
            </p:cNvPr>
            <p:cNvGrpSpPr/>
            <p:nvPr/>
          </p:nvGrpSpPr>
          <p:grpSpPr>
            <a:xfrm>
              <a:off x="0" y="0"/>
              <a:ext cx="6291580" cy="6905765"/>
              <a:chOff x="-1" y="-532283"/>
              <a:chExt cx="6292611" cy="690615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E5A57A-D1AB-9E02-09F9-A225FA32CC2C}"/>
                  </a:ext>
                </a:extLst>
              </p:cNvPr>
              <p:cNvSpPr/>
              <p:nvPr/>
            </p:nvSpPr>
            <p:spPr>
              <a:xfrm>
                <a:off x="-1" y="-532283"/>
                <a:ext cx="3248425" cy="1865639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CA" sz="1200" kern="10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Import Python Libraries:</a:t>
                </a:r>
                <a:endParaRPr lang="en-US" sz="1200" kern="10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200" kern="10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1, Numpy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200" kern="10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2. Pandas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CA" sz="1200" kern="10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3.seaborn and</a:t>
                </a:r>
                <a:endParaRPr lang="en-US" sz="1200" kern="10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CA" sz="1200" kern="10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4 scikit-learn</a:t>
                </a:r>
                <a:endParaRPr lang="en-US" sz="1200" kern="10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0061B8-02FE-2FCA-AA4E-A6465F738AC6}"/>
                  </a:ext>
                </a:extLst>
              </p:cNvPr>
              <p:cNvSpPr/>
              <p:nvPr/>
            </p:nvSpPr>
            <p:spPr>
              <a:xfrm>
                <a:off x="638355" y="1794295"/>
                <a:ext cx="5619750" cy="21682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200" marR="0" indent="-22860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Step #1</a:t>
                </a:r>
              </a:p>
              <a:p>
                <a:pPr marL="342900" marR="0" lvl="0" indent="-342900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Using Pandas, we load the data from data from previous step.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To ensure we loaded the appropriate data we printed out the first five observations.  Following , we check each field for percent of missing observations.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We then assign the fields into X, the independent variables ; and Y the dependent variable with 1/0 value. The X variable was scaled using Standard Scaler  to normalize the input variables. Following, we then apply </a:t>
                </a:r>
                <a:r>
                  <a:rPr lang="en-CA" sz="1200" kern="1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sklearn.train</a:t>
                </a: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a-</a:t>
                </a:r>
                <a:r>
                  <a:rPr lang="en-CA" sz="1200" kern="1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test_split</a:t>
                </a: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 to assign records into 80% training  group and 20% test group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7DB2D6D5-EEDE-87EB-5B24-0387E5B69A52}"/>
                  </a:ext>
                </a:extLst>
              </p:cNvPr>
              <p:cNvSpPr/>
              <p:nvPr/>
            </p:nvSpPr>
            <p:spPr>
              <a:xfrm>
                <a:off x="1373397" y="1311215"/>
                <a:ext cx="484632" cy="454025"/>
              </a:xfrm>
              <a:prstGeom prst="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FFED003-7FCA-F904-7D7F-52DDCA70FC90}"/>
                  </a:ext>
                </a:extLst>
              </p:cNvPr>
              <p:cNvSpPr/>
              <p:nvPr/>
            </p:nvSpPr>
            <p:spPr>
              <a:xfrm>
                <a:off x="672860" y="4399472"/>
                <a:ext cx="5619750" cy="197439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457200" marR="0" indent="-22860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Step #2</a:t>
                </a:r>
              </a:p>
              <a:p>
                <a:pPr marL="342900" marR="0" lvl="0" indent="-342900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We further analyzed the above data by running binary logistic regression , Support Vector classifier (SVC) model, decision tree model, and K-Nearest Neighbor model on the data. We used 10-fold cross to evaluate each of this model by evaluating their accuracy and confusion metrics.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Logistic </a:t>
                </a:r>
                <a:r>
                  <a:rPr lang="en-CA" sz="1200" kern="1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REgression</a:t>
                </a: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perform best with 10-fold cross </a:t>
                </a:r>
                <a:r>
                  <a:rPr lang="en-CA" sz="1200" kern="100" dirty="0" err="1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valition</a:t>
                </a: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score 87.5%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CA" sz="12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Arrow: Down 12">
                <a:extLst>
                  <a:ext uri="{FF2B5EF4-FFF2-40B4-BE49-F238E27FC236}">
                    <a16:creationId xmlns:a16="http://schemas.microsoft.com/office/drawing/2014/main" id="{94551ECF-A1B4-CB0C-9695-AC4454BB3600}"/>
                  </a:ext>
                </a:extLst>
              </p:cNvPr>
              <p:cNvSpPr/>
              <p:nvPr/>
            </p:nvSpPr>
            <p:spPr>
              <a:xfrm>
                <a:off x="2805382" y="3976778"/>
                <a:ext cx="484632" cy="454025"/>
              </a:xfrm>
              <a:prstGeom prst="downArrow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2150EE-8F41-E03D-E1F8-767A41AA67E5}"/>
                </a:ext>
              </a:extLst>
            </p:cNvPr>
            <p:cNvSpPr/>
            <p:nvPr/>
          </p:nvSpPr>
          <p:spPr>
            <a:xfrm>
              <a:off x="3261815" y="54591"/>
              <a:ext cx="2994660" cy="182880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Aft>
                  <a:spcPts val="800"/>
                </a:spcAft>
              </a:pPr>
              <a:r>
                <a:rPr lang="en-CA" sz="1200" kern="100"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Helper function leveraged</a:t>
              </a:r>
              <a:endParaRPr lang="en-US" sz="1200" kern="1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Aft>
                  <a:spcPts val="800"/>
                </a:spcAft>
              </a:pPr>
              <a:r>
                <a:rPr lang="en-CA" sz="1200" kern="100"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Plot_confusion_Matric()</a:t>
              </a:r>
              <a:endParaRPr lang="en-US" sz="1200" kern="10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054ED8BF-320C-E971-48E5-2E1833D6C6AC}"/>
                </a:ext>
              </a:extLst>
            </p:cNvPr>
            <p:cNvSpPr/>
            <p:nvPr/>
          </p:nvSpPr>
          <p:spPr>
            <a:xfrm>
              <a:off x="4572000" y="1883391"/>
              <a:ext cx="484553" cy="454000"/>
            </a:xfrm>
            <a:prstGeom prst="down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CD727-77DA-2D00-B6AB-BF330385ADE3}"/>
              </a:ext>
            </a:extLst>
          </p:cNvPr>
          <p:cNvSpPr txBox="1"/>
          <p:nvPr/>
        </p:nvSpPr>
        <p:spPr>
          <a:xfrm>
            <a:off x="1038224" y="1971487"/>
            <a:ext cx="10601325" cy="4560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plots indicate a significant  relationship between payload mass a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 with the most success from KSC LC -39A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binary logistic regression model is the most predictive. The  cross validation score on test sample is 87.5%.  Next are and  the Support vector classification and KNN models each with 83.3% and the last is the tree model with score of 72.2% in test sample.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however show that the binary logistic, SVM and KNN model have the same performance based on the confusion matrix. 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FA856-3A77-5482-DE96-2E7D24A2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89" y="1419033"/>
            <a:ext cx="11557221" cy="401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21F19-F4F9-24BF-EC75-F8B2FCAB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385602"/>
            <a:ext cx="7829942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74968-C71D-FF6A-D7C7-CCAAE65ED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98" y="1485597"/>
            <a:ext cx="5572903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E2163-74DB-86D5-2757-C0C0F58C9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78" y="1485629"/>
            <a:ext cx="6401693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1218E-9F70-0583-1A4D-F91B0ADB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41844"/>
            <a:ext cx="738707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CEEAD-CA53-0D4A-C8C4-2E445D9B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38" y="1500567"/>
            <a:ext cx="590632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B92BC-AB49-01D4-10D4-74CB78B0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69711"/>
            <a:ext cx="9516989" cy="31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EF79F-1DFC-7F5B-2899-AE2A8500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1" y="1733550"/>
            <a:ext cx="9608058" cy="29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97AF5-7E3F-1B10-AC77-312ADD15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32" y="2019300"/>
            <a:ext cx="8685520" cy="22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9F5DE-BA5F-BBB8-B0DE-7ACBCA5C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1" y="1415023"/>
            <a:ext cx="7758490" cy="309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CF0A9-C20C-2009-245A-8C61F468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2" y="2066925"/>
            <a:ext cx="10974919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FA6E1-6D6A-87C5-69CA-2802A947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1625"/>
            <a:ext cx="10154979" cy="291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10D89-900D-81D1-5BCA-F97CCAE3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04975"/>
            <a:ext cx="9919368" cy="28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F334F-3126-C101-F778-3E46A783C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3" y="1571625"/>
            <a:ext cx="9753043" cy="264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62C02-BC4B-9A3B-8987-486B7266E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47444"/>
            <a:ext cx="877307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73F28-E45B-390E-32CA-D53376C2F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" y="1699971"/>
            <a:ext cx="8882593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82091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four locations where Falcon 9 rockets are launched in California and Florida</a:t>
            </a:r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 Falcon 9 Rockets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34A45-0F1E-FEFD-538E-483EB6DB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690" y="1530222"/>
            <a:ext cx="7921210" cy="48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33514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Marked with Success/Failures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BD4A7-50F3-6AB1-E920-DB5B6FB3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209675"/>
            <a:ext cx="10349463" cy="4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0436" y="1462088"/>
            <a:ext cx="3573389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proximities t0 railway, highway, coastline, with distance calculated and displayed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is about 9 miles to the beach and there is no city nearby.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Closeness to Facilities—Beach, Rail and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23495-3E77-8798-590B-11F0EF435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564" y="1380839"/>
            <a:ext cx="8211696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5775" y="1253331"/>
            <a:ext cx="228751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is the best site for successful launch of all the available launch sites.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Launch Site Success Rate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Distrinution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81C71-641D-E499-AAC5-97F93FFA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36" y="1566493"/>
            <a:ext cx="9256736" cy="30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38507"/>
            <a:ext cx="10769200" cy="45870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SpaceX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is a private Space Exploration company. It designs, manufactures, and launches advanced rockets and spacecraft into various earth orbits. It competes with other companies in launching rockets/spacecrafts into orbits.  The competitive advantage of SpaceX over its competitors is its ability to reuse the first stage of its Falcon 9 booster rockets, As such, based on this, SpaceX is in a position to quote lower launch price than its competitors,  if they can reuse the captured booster from the launch.  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Problem Statement</a:t>
            </a: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business problems emanating from the above are as follows: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First SpaceX is interested in assessing and predicting the probability of capturing the first stage of Falcon 9 booster rocket following a launch into orbit.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Second, given the four launch sites they can launch from, they are interested in determining/identifying the launch site which is most likely to ensure a successful recapture of the booster rocket.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6770" y="4001294"/>
            <a:ext cx="11604705" cy="25093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have a successful launch rate of 76.9%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 -39A Launch Site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CF8E2-C7C9-3C84-E4A6-AF3F0577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1337435"/>
            <a:ext cx="12192000" cy="25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6001" y="4251542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FT booster is the most successful given that most of the launches in reach orbit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Luanch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– Payload Relationship by Rocket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2754-6A6D-4363-91B0-411A5407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7858"/>
            <a:ext cx="12192000" cy="28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51246" y="1635321"/>
            <a:ext cx="283371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Binary Logistic, Support Vector Machines and KNN Regression have the best accuracy. They are the tallest and the score value is the same at 83.3%.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80C1ED-1E26-1516-ECEC-92D490F4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60" y="1635321"/>
            <a:ext cx="7241740" cy="5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21168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logistic regression , SVM and KNN are similar. They also have the same score on the test sample.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2AE11-54CA-070C-6A58-65BE64171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691" y="1159151"/>
            <a:ext cx="671170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0967"/>
            <a:ext cx="1088231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accuracy as measured by the score, of the binary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logisic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regression, the support vector machine, and the K-Nearest Neighbor  model on the test data are the same. Thus none is preferred over the other in this study.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the three models are also the same which further reinforces the fact that the models performs similarly.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tree model though easy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interprete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explain is not the preferred choice here because its performance in the test sample is not as good as the other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		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sites on the internet using web scrapping applications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56281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b="1" i="0" dirty="0" err="1">
                <a:solidFill>
                  <a:srgbClr val="1F2328"/>
                </a:solidFill>
                <a:effectLst/>
                <a:latin typeface="-apple-system"/>
              </a:rPr>
              <a:t>Github</a:t>
            </a:r>
            <a:r>
              <a:rPr lang="en-US" sz="2400" b="1" i="0" dirty="0">
                <a:solidFill>
                  <a:srgbClr val="1F2328"/>
                </a:solidFill>
                <a:effectLst/>
                <a:latin typeface="-apple-system"/>
              </a:rPr>
              <a:t> Link: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F2328"/>
                </a:solidFill>
                <a:latin typeface="-apple-system"/>
              </a:rPr>
              <a:t>#1: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F2328"/>
                </a:solidFill>
                <a:latin typeface="-apple-system"/>
                <a:hlinkClick r:id="rId3"/>
              </a:rPr>
              <a:t>https://github.com/iabiola1979/Course-10----Applied-Data-Science-Capstone/blob/main/Course10_iaa.py</a:t>
            </a:r>
            <a:endParaRPr lang="en-US" sz="2400" b="1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2400" b="1" i="0" dirty="0">
                <a:solidFill>
                  <a:srgbClr val="1F2328"/>
                </a:solidFill>
                <a:effectLst/>
                <a:latin typeface="-apple-system"/>
              </a:rPr>
              <a:t>#2:</a:t>
            </a:r>
          </a:p>
          <a:p>
            <a:pPr marL="0" indent="0">
              <a:buNone/>
            </a:pPr>
            <a:r>
              <a:rPr lang="en-US" sz="2400" b="1" i="0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jupyter-labs-spacex-data-collection-api-v2_iaa.ipynb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CCB54-6853-F89C-99CB-8ECCB2226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477" y="590412"/>
            <a:ext cx="6231952" cy="59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#1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https://github.com/iabiola1979/Course-10----Applied-Data-Science-Capstone/blob/main/Course10-Webscrapping.py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https://github.com/iabiola1979/Course-10----Applied-Data-Science-Capstone/blob/main/jupyter-labs-webscraping_vscode.ipynb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42776-A012-5437-EAD6-C7E4F8588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67" y="408023"/>
            <a:ext cx="5829233" cy="588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5228</TotalTime>
  <Words>1531</Words>
  <Application>Microsoft Office PowerPoint</Application>
  <PresentationFormat>Widescreen</PresentationFormat>
  <Paragraphs>210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-apple-system</vt:lpstr>
      <vt:lpstr>Aptos</vt:lpstr>
      <vt:lpstr>Arial</vt:lpstr>
      <vt:lpstr>Calibri</vt:lpstr>
      <vt:lpstr>IBM Plex Mono SemiBold</vt:lpstr>
      <vt:lpstr>Symbol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IA + Associates</cp:lastModifiedBy>
  <cp:revision>231</cp:revision>
  <dcterms:created xsi:type="dcterms:W3CDTF">2021-04-29T18:58:34Z</dcterms:created>
  <dcterms:modified xsi:type="dcterms:W3CDTF">2025-02-06T22:02:58Z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